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59" r:id="rId10"/>
    <p:sldId id="260" r:id="rId11"/>
    <p:sldId id="261" r:id="rId12"/>
    <p:sldId id="262" r:id="rId13"/>
    <p:sldId id="263" r:id="rId14"/>
    <p:sldId id="270" r:id="rId15"/>
    <p:sldId id="271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3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69" d="100"/>
          <a:sy n="69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20-May-17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20-May-17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2" y="1236306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en-US" dirty="0"/>
              <a:t>Estimating Time and Location from solar shadows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2" y="4488025"/>
            <a:ext cx="8915399" cy="417262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sz="2400" dirty="0"/>
              <a:t>- Krishna G</a:t>
            </a:r>
          </a:p>
        </p:txBody>
      </p:sp>
    </p:spTree>
    <p:extLst>
      <p:ext uri="{BB962C8B-B14F-4D97-AF65-F5344CB8AC3E}">
        <p14:creationId xmlns:p14="http://schemas.microsoft.com/office/powerpoint/2010/main" val="3859219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36773" y="327864"/>
            <a:ext cx="8911687" cy="69315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Implementation</a:t>
            </a:r>
          </a:p>
        </p:txBody>
      </p:sp>
      <p:cxnSp>
        <p:nvCxnSpPr>
          <p:cNvPr id="4" name="Straight Arrow Connector 3"/>
          <p:cNvCxnSpPr>
            <a:stCxn id="2" idx="2"/>
          </p:cNvCxnSpPr>
          <p:nvPr/>
        </p:nvCxnSpPr>
        <p:spPr>
          <a:xfrm flipH="1">
            <a:off x="6392616" y="1021018"/>
            <a:ext cx="1" cy="555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28" y="1576873"/>
            <a:ext cx="6353175" cy="217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6133" y="1116269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selecting three images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436" y="4183030"/>
            <a:ext cx="4643534" cy="26119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0" y="4183030"/>
            <a:ext cx="4643533" cy="2611988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3"/>
            <a:endCxn id="8" idx="1"/>
          </p:cNvCxnSpPr>
          <p:nvPr/>
        </p:nvCxnSpPr>
        <p:spPr>
          <a:xfrm>
            <a:off x="5231363" y="5489024"/>
            <a:ext cx="2016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/>
          <p:cNvCxnSpPr>
            <a:stCxn id="5" idx="1"/>
            <a:endCxn id="10" idx="0"/>
          </p:cNvCxnSpPr>
          <p:nvPr/>
        </p:nvCxnSpPr>
        <p:spPr>
          <a:xfrm rot="10800000" flipV="1">
            <a:off x="2909598" y="2662722"/>
            <a:ext cx="306431" cy="15203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31363" y="4888859"/>
            <a:ext cx="2016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points (</a:t>
            </a:r>
            <a:r>
              <a:rPr lang="en-US" dirty="0" err="1"/>
              <a:t>MouseClick</a:t>
            </a:r>
            <a:r>
              <a:rPr lang="en-US" dirty="0"/>
              <a:t> and ‘b’ after done)</a:t>
            </a:r>
          </a:p>
        </p:txBody>
      </p:sp>
    </p:spTree>
    <p:extLst>
      <p:ext uri="{BB962C8B-B14F-4D97-AF65-F5344CB8AC3E}">
        <p14:creationId xmlns:p14="http://schemas.microsoft.com/office/powerpoint/2010/main" val="1573068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36773" y="327864"/>
            <a:ext cx="8911687" cy="69315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Implementation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73" y="1267796"/>
            <a:ext cx="5905500" cy="3314700"/>
          </a:xfrm>
          <a:prstGeom prst="rect">
            <a:avLst/>
          </a:prstGeom>
        </p:spPr>
      </p:pic>
      <p:cxnSp>
        <p:nvCxnSpPr>
          <p:cNvPr id="5" name="Connector: Elbow 4"/>
          <p:cNvCxnSpPr>
            <a:stCxn id="3" idx="3"/>
          </p:cNvCxnSpPr>
          <p:nvPr/>
        </p:nvCxnSpPr>
        <p:spPr>
          <a:xfrm>
            <a:off x="7842273" y="2925146"/>
            <a:ext cx="1488339" cy="16561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742784" y="2554649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 will be shown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38531" y="4655976"/>
            <a:ext cx="6997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User Input: ['30.618980', '-96.338946', '5', '6', ’16.8', '6.5', '20', '75']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34.0467033927 -107.679037278 2017-04-22 17.290372062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10622902" y="4945224"/>
            <a:ext cx="606490" cy="205274"/>
          </a:xfrm>
          <a:custGeom>
            <a:avLst/>
            <a:gdLst>
              <a:gd name="connsiteX0" fmla="*/ 0 w 606490"/>
              <a:gd name="connsiteY0" fmla="*/ 27992 h 326572"/>
              <a:gd name="connsiteX1" fmla="*/ 9331 w 606490"/>
              <a:gd name="connsiteY1" fmla="*/ 279919 h 326572"/>
              <a:gd name="connsiteX2" fmla="*/ 37323 w 606490"/>
              <a:gd name="connsiteY2" fmla="*/ 298580 h 326572"/>
              <a:gd name="connsiteX3" fmla="*/ 93306 w 606490"/>
              <a:gd name="connsiteY3" fmla="*/ 307911 h 326572"/>
              <a:gd name="connsiteX4" fmla="*/ 205274 w 606490"/>
              <a:gd name="connsiteY4" fmla="*/ 326572 h 326572"/>
              <a:gd name="connsiteX5" fmla="*/ 345233 w 606490"/>
              <a:gd name="connsiteY5" fmla="*/ 307911 h 326572"/>
              <a:gd name="connsiteX6" fmla="*/ 401217 w 606490"/>
              <a:gd name="connsiteY6" fmla="*/ 289249 h 326572"/>
              <a:gd name="connsiteX7" fmla="*/ 513184 w 606490"/>
              <a:gd name="connsiteY7" fmla="*/ 270588 h 326572"/>
              <a:gd name="connsiteX8" fmla="*/ 569168 w 606490"/>
              <a:gd name="connsiteY8" fmla="*/ 223935 h 326572"/>
              <a:gd name="connsiteX9" fmla="*/ 587829 w 606490"/>
              <a:gd name="connsiteY9" fmla="*/ 186613 h 326572"/>
              <a:gd name="connsiteX10" fmla="*/ 606490 w 606490"/>
              <a:gd name="connsiteY10" fmla="*/ 158621 h 326572"/>
              <a:gd name="connsiteX11" fmla="*/ 587829 w 606490"/>
              <a:gd name="connsiteY11" fmla="*/ 65315 h 326572"/>
              <a:gd name="connsiteX12" fmla="*/ 569168 w 606490"/>
              <a:gd name="connsiteY12" fmla="*/ 37323 h 326572"/>
              <a:gd name="connsiteX13" fmla="*/ 541176 w 606490"/>
              <a:gd name="connsiteY13" fmla="*/ 0 h 3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6490" h="326572">
                <a:moveTo>
                  <a:pt x="0" y="27992"/>
                </a:moveTo>
                <a:cubicBezTo>
                  <a:pt x="3110" y="111968"/>
                  <a:pt x="-2151" y="196674"/>
                  <a:pt x="9331" y="279919"/>
                </a:cubicBezTo>
                <a:cubicBezTo>
                  <a:pt x="10863" y="291028"/>
                  <a:pt x="26684" y="295034"/>
                  <a:pt x="37323" y="298580"/>
                </a:cubicBezTo>
                <a:cubicBezTo>
                  <a:pt x="55271" y="304563"/>
                  <a:pt x="74755" y="304201"/>
                  <a:pt x="93306" y="307911"/>
                </a:cubicBezTo>
                <a:cubicBezTo>
                  <a:pt x="196045" y="328459"/>
                  <a:pt x="37560" y="305607"/>
                  <a:pt x="205274" y="326572"/>
                </a:cubicBezTo>
                <a:cubicBezTo>
                  <a:pt x="250195" y="322080"/>
                  <a:pt x="300485" y="320115"/>
                  <a:pt x="345233" y="307911"/>
                </a:cubicBezTo>
                <a:cubicBezTo>
                  <a:pt x="364211" y="302735"/>
                  <a:pt x="381814" y="292483"/>
                  <a:pt x="401217" y="289249"/>
                </a:cubicBezTo>
                <a:lnTo>
                  <a:pt x="513184" y="270588"/>
                </a:lnTo>
                <a:cubicBezTo>
                  <a:pt x="535505" y="255708"/>
                  <a:pt x="552840" y="246795"/>
                  <a:pt x="569168" y="223935"/>
                </a:cubicBezTo>
                <a:cubicBezTo>
                  <a:pt x="577253" y="212617"/>
                  <a:pt x="580928" y="198689"/>
                  <a:pt x="587829" y="186613"/>
                </a:cubicBezTo>
                <a:cubicBezTo>
                  <a:pt x="593393" y="176876"/>
                  <a:pt x="600270" y="167952"/>
                  <a:pt x="606490" y="158621"/>
                </a:cubicBezTo>
                <a:cubicBezTo>
                  <a:pt x="603051" y="134546"/>
                  <a:pt x="600858" y="91374"/>
                  <a:pt x="587829" y="65315"/>
                </a:cubicBezTo>
                <a:cubicBezTo>
                  <a:pt x="582814" y="55285"/>
                  <a:pt x="574183" y="47353"/>
                  <a:pt x="569168" y="37323"/>
                </a:cubicBezTo>
                <a:cubicBezTo>
                  <a:pt x="549951" y="-1110"/>
                  <a:pt x="574069" y="16447"/>
                  <a:pt x="54117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cxnSpLocks/>
            <a:stCxn id="13" idx="5"/>
          </p:cNvCxnSpPr>
          <p:nvPr/>
        </p:nvCxnSpPr>
        <p:spPr>
          <a:xfrm flipH="1">
            <a:off x="10524931" y="5138768"/>
            <a:ext cx="443204" cy="366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700588" y="4945224"/>
            <a:ext cx="0" cy="1278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 flipH="1">
            <a:off x="7604449" y="6223518"/>
            <a:ext cx="4096139" cy="9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604449" y="5766318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946433" y="4945224"/>
            <a:ext cx="0" cy="559837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7968343" y="4945224"/>
            <a:ext cx="335902" cy="559837"/>
          </a:xfrm>
          <a:prstGeom prst="straightConnector1">
            <a:avLst/>
          </a:prstGeom>
          <a:ln w="44450">
            <a:solidFill>
              <a:srgbClr val="E5E3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111551" y="4957875"/>
            <a:ext cx="821094" cy="547186"/>
          </a:xfrm>
          <a:prstGeom prst="straightConnector1">
            <a:avLst/>
          </a:prstGeom>
          <a:ln w="44450">
            <a:solidFill>
              <a:srgbClr val="E5E37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218645" y="4957875"/>
            <a:ext cx="0" cy="5471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9517224" y="4957875"/>
            <a:ext cx="0" cy="5471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218645" y="5225143"/>
            <a:ext cx="2892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130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55" y="1289373"/>
            <a:ext cx="2663376" cy="1498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976" y="1295789"/>
            <a:ext cx="2654042" cy="14928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097" y="1295789"/>
            <a:ext cx="2641081" cy="14856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13" y="1289373"/>
            <a:ext cx="2652487" cy="14920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47054" y="4012164"/>
            <a:ext cx="726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34.0467033927 	-107.679037278 	2017-04-22 	17.290372062 </a:t>
            </a:r>
          </a:p>
          <a:p>
            <a:r>
              <a:rPr lang="en-US" dirty="0">
                <a:solidFill>
                  <a:srgbClr val="00B0F0"/>
                </a:solidFill>
              </a:rPr>
              <a:t>36.3358702944 	-106.615763538 	2017-04-25 	17.1387713033</a:t>
            </a:r>
          </a:p>
          <a:p>
            <a:r>
              <a:rPr lang="en-US" dirty="0">
                <a:solidFill>
                  <a:srgbClr val="00B0F0"/>
                </a:solidFill>
              </a:rPr>
              <a:t>44.7230300356 	-129.219302294 	2017-04-10 	17.332688675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936773" y="327864"/>
            <a:ext cx="8911687" cy="69315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32857" y="5607698"/>
            <a:ext cx="9215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images are frames from the video taken by using an app @ 1 frame / min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78493" y="3215177"/>
            <a:ext cx="7287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User Input: ['30.618980', '-96.338946', '5', '6', ’16.8', '6.5', '20', '75']</a:t>
            </a:r>
          </a:p>
        </p:txBody>
      </p:sp>
    </p:spTree>
    <p:extLst>
      <p:ext uri="{BB962C8B-B14F-4D97-AF65-F5344CB8AC3E}">
        <p14:creationId xmlns:p14="http://schemas.microsoft.com/office/powerpoint/2010/main" val="53811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36773" y="327864"/>
            <a:ext cx="8911687" cy="69315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Results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2296010" y="1362270"/>
            <a:ext cx="819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the original to create another system to just determine time.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620" y="2072854"/>
            <a:ext cx="3472602" cy="2604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74" y="2072854"/>
            <a:ext cx="3474982" cy="26062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36773" y="5016773"/>
            <a:ext cx="67522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User Input: ['10.5', '7.5', '19.5']</a:t>
            </a:r>
          </a:p>
          <a:p>
            <a:r>
              <a:rPr lang="en-US" dirty="0">
                <a:solidFill>
                  <a:srgbClr val="00B0F0"/>
                </a:solidFill>
              </a:rPr>
              <a:t>9.4573336891</a:t>
            </a:r>
          </a:p>
          <a:p>
            <a:r>
              <a:rPr lang="en-US" dirty="0">
                <a:solidFill>
                  <a:srgbClr val="00B0F0"/>
                </a:solidFill>
              </a:rPr>
              <a:t>15.0067650854</a:t>
            </a:r>
          </a:p>
          <a:p>
            <a:r>
              <a:rPr lang="en-US" dirty="0">
                <a:solidFill>
                  <a:srgbClr val="00B0F0"/>
                </a:solidFill>
              </a:rPr>
              <a:t>Single Image is not sufficient to know time, it can be either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620" y="5016773"/>
            <a:ext cx="3015301" cy="44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5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11303"/>
          </a:xfrm>
        </p:spPr>
        <p:txBody>
          <a:bodyPr>
            <a:normAutofit fontScale="90000"/>
          </a:bodyPr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68877"/>
            <a:ext cx="8915400" cy="4442345"/>
          </a:xfrm>
        </p:spPr>
        <p:txBody>
          <a:bodyPr/>
          <a:lstStyle/>
          <a:p>
            <a:r>
              <a:rPr lang="en-US" dirty="0"/>
              <a:t>Does not disrupt the inspection of UAV.</a:t>
            </a:r>
          </a:p>
          <a:p>
            <a:r>
              <a:rPr lang="en-US" dirty="0"/>
              <a:t>Case 1: Old video</a:t>
            </a:r>
          </a:p>
          <a:p>
            <a:r>
              <a:rPr lang="en-US" dirty="0"/>
              <a:t>Case 2: Different place video: Location with 3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069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21030"/>
          </a:xfrm>
        </p:spPr>
        <p:txBody>
          <a:bodyPr>
            <a:normAutofit fontScale="90000"/>
          </a:bodyPr>
          <a:lstStyle/>
          <a:p>
            <a:r>
              <a:rPr lang="en-US" dirty="0"/>
              <a:t>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00783"/>
            <a:ext cx="8915400" cy="4510439"/>
          </a:xfrm>
        </p:spPr>
        <p:txBody>
          <a:bodyPr/>
          <a:lstStyle/>
          <a:p>
            <a:r>
              <a:rPr lang="en-US" dirty="0"/>
              <a:t>No year</a:t>
            </a:r>
          </a:p>
          <a:p>
            <a:r>
              <a:rPr lang="en-US" dirty="0"/>
              <a:t>Need Sun. Does not work in cloudy days, night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77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48882"/>
            <a:ext cx="8915400" cy="4362340"/>
          </a:xfrm>
        </p:spPr>
        <p:txBody>
          <a:bodyPr/>
          <a:lstStyle/>
          <a:p>
            <a:r>
              <a:rPr lang="en-US" dirty="0"/>
              <a:t>Flight time of an UAV is around 30 min. (DJI Phantom 3 – 25 min)</a:t>
            </a:r>
          </a:p>
          <a:p>
            <a:r>
              <a:rPr lang="en-US" dirty="0"/>
              <a:t>The images that can be analyzed should be at least 4-5 min apart -&gt; 12-15 min of static video from the UAV. </a:t>
            </a:r>
          </a:p>
          <a:p>
            <a:r>
              <a:rPr lang="en-US" dirty="0"/>
              <a:t>Using most of the flight time to authenticate the feed is not an optimum way of using resources.</a:t>
            </a:r>
          </a:p>
          <a:p>
            <a:r>
              <a:rPr lang="en-US" dirty="0"/>
              <a:t>Video stabilization cannot be applied, since it might crop the original size of the image.</a:t>
            </a:r>
          </a:p>
          <a:p>
            <a:r>
              <a:rPr lang="en-US" dirty="0" err="1"/>
              <a:t>Homography</a:t>
            </a:r>
            <a:r>
              <a:rPr lang="en-US" dirty="0"/>
              <a:t> might not help, since there is a chance that it might rectify shadow the wrong way.</a:t>
            </a:r>
          </a:p>
          <a:p>
            <a:r>
              <a:rPr lang="en-US" dirty="0"/>
              <a:t>In conclusion, this implementation is not reliable and optimum way to authenticate the feed.</a:t>
            </a:r>
          </a:p>
        </p:txBody>
      </p:sp>
    </p:spTree>
    <p:extLst>
      <p:ext uri="{BB962C8B-B14F-4D97-AF65-F5344CB8AC3E}">
        <p14:creationId xmlns:p14="http://schemas.microsoft.com/office/powerpoint/2010/main" val="273260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819469"/>
            <a:ext cx="8915400" cy="3722914"/>
          </a:xfrm>
        </p:spPr>
        <p:txBody>
          <a:bodyPr/>
          <a:lstStyle/>
          <a:p>
            <a:r>
              <a:rPr lang="en-US" dirty="0"/>
              <a:t>The market for using unmanned aerial vehicles (UAV) to inspect the utility transmission and distribution infrastructure is expected to reach $4.1B annually by 2024.</a:t>
            </a:r>
          </a:p>
          <a:p>
            <a:r>
              <a:rPr lang="en-US" dirty="0"/>
              <a:t>Current civilian / commercial UAV’s are vulnerable to many attacks, out of which GPS spoofing, GPS Jamming, Video Replay Attack, </a:t>
            </a:r>
            <a:r>
              <a:rPr lang="en-US" dirty="0" err="1"/>
              <a:t>DeAuth</a:t>
            </a:r>
            <a:r>
              <a:rPr lang="en-US" dirty="0"/>
              <a:t> Attack being a few.</a:t>
            </a:r>
          </a:p>
          <a:p>
            <a:r>
              <a:rPr lang="en-US" dirty="0"/>
              <a:t>There’s been a lot of research around detection / prevention of most of them. But, attacks related to video system are less researched.</a:t>
            </a:r>
          </a:p>
          <a:p>
            <a:r>
              <a:rPr lang="en-US" dirty="0"/>
              <a:t>If UAV’s are cyber attacked, there is a chance that Video Replay Attack is performed. There are no ways to detect it.</a:t>
            </a:r>
          </a:p>
          <a:p>
            <a:r>
              <a:rPr lang="en-US" dirty="0"/>
              <a:t>In this project, I used Solar shadows of poles to estimate location and time.</a:t>
            </a:r>
          </a:p>
        </p:txBody>
      </p:sp>
    </p:spTree>
    <p:extLst>
      <p:ext uri="{BB962C8B-B14F-4D97-AF65-F5344CB8AC3E}">
        <p14:creationId xmlns:p14="http://schemas.microsoft.com/office/powerpoint/2010/main" val="3765342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2410408"/>
          </a:xfrm>
        </p:spPr>
        <p:txBody>
          <a:bodyPr/>
          <a:lstStyle/>
          <a:p>
            <a:r>
              <a:rPr lang="en-US" dirty="0" err="1"/>
              <a:t>Junejo</a:t>
            </a:r>
            <a:r>
              <a:rPr lang="en-US" dirty="0"/>
              <a:t>, Imran N., and Hassan </a:t>
            </a:r>
            <a:r>
              <a:rPr lang="en-US" dirty="0" err="1"/>
              <a:t>Foroosh</a:t>
            </a:r>
            <a:r>
              <a:rPr lang="en-US" dirty="0"/>
              <a:t>. "GPS coordinates estimation and camera calibration from solar shadows." </a:t>
            </a:r>
            <a:r>
              <a:rPr lang="en-US" i="1" dirty="0"/>
              <a:t>Computer Vision and Image Understanding</a:t>
            </a:r>
            <a:r>
              <a:rPr lang="en-US" dirty="0"/>
              <a:t> 114.9 (2010): 991-1003.</a:t>
            </a:r>
          </a:p>
          <a:p>
            <a:r>
              <a:rPr lang="en-US" dirty="0"/>
              <a:t>The above paper implemented the use of shadows, to geo-locate static cameras.</a:t>
            </a:r>
          </a:p>
          <a:p>
            <a:r>
              <a:rPr lang="en-US" dirty="0"/>
              <a:t>This project aim is to implement it and extend it to UAV footage.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0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0715" y="436450"/>
            <a:ext cx="8911687" cy="63552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715" y="1259633"/>
            <a:ext cx="8915400" cy="237218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8378890" y="1464906"/>
            <a:ext cx="1203649" cy="345233"/>
            <a:chOff x="8378890" y="1464906"/>
            <a:chExt cx="1203649" cy="345233"/>
          </a:xfrm>
        </p:grpSpPr>
        <p:sp>
          <p:nvSpPr>
            <p:cNvPr id="5" name="Freeform: Shape 4"/>
            <p:cNvSpPr/>
            <p:nvPr/>
          </p:nvSpPr>
          <p:spPr>
            <a:xfrm>
              <a:off x="8378890" y="1623527"/>
              <a:ext cx="1203649" cy="111967"/>
            </a:xfrm>
            <a:custGeom>
              <a:avLst/>
              <a:gdLst>
                <a:gd name="connsiteX0" fmla="*/ 0 w 1203649"/>
                <a:gd name="connsiteY0" fmla="*/ 111967 h 111967"/>
                <a:gd name="connsiteX1" fmla="*/ 46653 w 1203649"/>
                <a:gd name="connsiteY1" fmla="*/ 83975 h 111967"/>
                <a:gd name="connsiteX2" fmla="*/ 149290 w 1203649"/>
                <a:gd name="connsiteY2" fmla="*/ 55983 h 111967"/>
                <a:gd name="connsiteX3" fmla="*/ 270588 w 1203649"/>
                <a:gd name="connsiteY3" fmla="*/ 46653 h 111967"/>
                <a:gd name="connsiteX4" fmla="*/ 345232 w 1203649"/>
                <a:gd name="connsiteY4" fmla="*/ 37322 h 111967"/>
                <a:gd name="connsiteX5" fmla="*/ 429208 w 1203649"/>
                <a:gd name="connsiteY5" fmla="*/ 27991 h 111967"/>
                <a:gd name="connsiteX6" fmla="*/ 475861 w 1203649"/>
                <a:gd name="connsiteY6" fmla="*/ 18661 h 111967"/>
                <a:gd name="connsiteX7" fmla="*/ 718457 w 1203649"/>
                <a:gd name="connsiteY7" fmla="*/ 9330 h 111967"/>
                <a:gd name="connsiteX8" fmla="*/ 774441 w 1203649"/>
                <a:gd name="connsiteY8" fmla="*/ 0 h 111967"/>
                <a:gd name="connsiteX9" fmla="*/ 970383 w 1203649"/>
                <a:gd name="connsiteY9" fmla="*/ 18661 h 111967"/>
                <a:gd name="connsiteX10" fmla="*/ 1119673 w 1203649"/>
                <a:gd name="connsiteY10" fmla="*/ 37322 h 111967"/>
                <a:gd name="connsiteX11" fmla="*/ 1147665 w 1203649"/>
                <a:gd name="connsiteY11" fmla="*/ 46653 h 111967"/>
                <a:gd name="connsiteX12" fmla="*/ 1166326 w 1203649"/>
                <a:gd name="connsiteY12" fmla="*/ 74644 h 111967"/>
                <a:gd name="connsiteX13" fmla="*/ 1184988 w 1203649"/>
                <a:gd name="connsiteY13" fmla="*/ 93306 h 111967"/>
                <a:gd name="connsiteX14" fmla="*/ 1203649 w 1203649"/>
                <a:gd name="connsiteY14" fmla="*/ 111967 h 11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03649" h="111967">
                  <a:moveTo>
                    <a:pt x="0" y="111967"/>
                  </a:moveTo>
                  <a:cubicBezTo>
                    <a:pt x="15551" y="102636"/>
                    <a:pt x="30143" y="91479"/>
                    <a:pt x="46653" y="83975"/>
                  </a:cubicBezTo>
                  <a:cubicBezTo>
                    <a:pt x="71440" y="72708"/>
                    <a:pt x="120630" y="59167"/>
                    <a:pt x="149290" y="55983"/>
                  </a:cubicBezTo>
                  <a:cubicBezTo>
                    <a:pt x="189594" y="51505"/>
                    <a:pt x="230219" y="50498"/>
                    <a:pt x="270588" y="46653"/>
                  </a:cubicBezTo>
                  <a:cubicBezTo>
                    <a:pt x="295550" y="44276"/>
                    <a:pt x="320329" y="40252"/>
                    <a:pt x="345232" y="37322"/>
                  </a:cubicBezTo>
                  <a:cubicBezTo>
                    <a:pt x="373203" y="34031"/>
                    <a:pt x="401327" y="31974"/>
                    <a:pt x="429208" y="27991"/>
                  </a:cubicBezTo>
                  <a:cubicBezTo>
                    <a:pt x="444908" y="25748"/>
                    <a:pt x="460035" y="19682"/>
                    <a:pt x="475861" y="18661"/>
                  </a:cubicBezTo>
                  <a:cubicBezTo>
                    <a:pt x="556618" y="13451"/>
                    <a:pt x="637592" y="12440"/>
                    <a:pt x="718457" y="9330"/>
                  </a:cubicBezTo>
                  <a:cubicBezTo>
                    <a:pt x="737118" y="6220"/>
                    <a:pt x="755522" y="0"/>
                    <a:pt x="774441" y="0"/>
                  </a:cubicBezTo>
                  <a:cubicBezTo>
                    <a:pt x="1012385" y="0"/>
                    <a:pt x="851674" y="2833"/>
                    <a:pt x="970383" y="18661"/>
                  </a:cubicBezTo>
                  <a:cubicBezTo>
                    <a:pt x="1034926" y="27267"/>
                    <a:pt x="1061661" y="24430"/>
                    <a:pt x="1119673" y="37322"/>
                  </a:cubicBezTo>
                  <a:cubicBezTo>
                    <a:pt x="1129274" y="39456"/>
                    <a:pt x="1138334" y="43543"/>
                    <a:pt x="1147665" y="46653"/>
                  </a:cubicBezTo>
                  <a:cubicBezTo>
                    <a:pt x="1153885" y="55983"/>
                    <a:pt x="1159321" y="65888"/>
                    <a:pt x="1166326" y="74644"/>
                  </a:cubicBezTo>
                  <a:cubicBezTo>
                    <a:pt x="1171822" y="81514"/>
                    <a:pt x="1178767" y="87085"/>
                    <a:pt x="1184988" y="93306"/>
                  </a:cubicBezTo>
                  <a:lnTo>
                    <a:pt x="1203649" y="111967"/>
                  </a:lnTo>
                </a:path>
              </a:pathLst>
            </a:cu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>
              <a:cxnSpLocks/>
              <a:endCxn id="5" idx="13"/>
            </p:cNvCxnSpPr>
            <p:nvPr/>
          </p:nvCxnSpPr>
          <p:spPr>
            <a:xfrm>
              <a:off x="9526555" y="1464906"/>
              <a:ext cx="37323" cy="251927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</p:cNvCxnSpPr>
            <p:nvPr/>
          </p:nvCxnSpPr>
          <p:spPr>
            <a:xfrm flipV="1">
              <a:off x="9349273" y="1735494"/>
              <a:ext cx="233266" cy="74645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12514851">
            <a:off x="8008775" y="3375606"/>
            <a:ext cx="1203649" cy="345233"/>
            <a:chOff x="8378890" y="1464906"/>
            <a:chExt cx="1203649" cy="345233"/>
          </a:xfrm>
        </p:grpSpPr>
        <p:sp>
          <p:nvSpPr>
            <p:cNvPr id="14" name="Freeform: Shape 13"/>
            <p:cNvSpPr/>
            <p:nvPr/>
          </p:nvSpPr>
          <p:spPr>
            <a:xfrm>
              <a:off x="8378890" y="1623527"/>
              <a:ext cx="1203649" cy="111967"/>
            </a:xfrm>
            <a:custGeom>
              <a:avLst/>
              <a:gdLst>
                <a:gd name="connsiteX0" fmla="*/ 0 w 1203649"/>
                <a:gd name="connsiteY0" fmla="*/ 111967 h 111967"/>
                <a:gd name="connsiteX1" fmla="*/ 46653 w 1203649"/>
                <a:gd name="connsiteY1" fmla="*/ 83975 h 111967"/>
                <a:gd name="connsiteX2" fmla="*/ 149290 w 1203649"/>
                <a:gd name="connsiteY2" fmla="*/ 55983 h 111967"/>
                <a:gd name="connsiteX3" fmla="*/ 270588 w 1203649"/>
                <a:gd name="connsiteY3" fmla="*/ 46653 h 111967"/>
                <a:gd name="connsiteX4" fmla="*/ 345232 w 1203649"/>
                <a:gd name="connsiteY4" fmla="*/ 37322 h 111967"/>
                <a:gd name="connsiteX5" fmla="*/ 429208 w 1203649"/>
                <a:gd name="connsiteY5" fmla="*/ 27991 h 111967"/>
                <a:gd name="connsiteX6" fmla="*/ 475861 w 1203649"/>
                <a:gd name="connsiteY6" fmla="*/ 18661 h 111967"/>
                <a:gd name="connsiteX7" fmla="*/ 718457 w 1203649"/>
                <a:gd name="connsiteY7" fmla="*/ 9330 h 111967"/>
                <a:gd name="connsiteX8" fmla="*/ 774441 w 1203649"/>
                <a:gd name="connsiteY8" fmla="*/ 0 h 111967"/>
                <a:gd name="connsiteX9" fmla="*/ 970383 w 1203649"/>
                <a:gd name="connsiteY9" fmla="*/ 18661 h 111967"/>
                <a:gd name="connsiteX10" fmla="*/ 1119673 w 1203649"/>
                <a:gd name="connsiteY10" fmla="*/ 37322 h 111967"/>
                <a:gd name="connsiteX11" fmla="*/ 1147665 w 1203649"/>
                <a:gd name="connsiteY11" fmla="*/ 46653 h 111967"/>
                <a:gd name="connsiteX12" fmla="*/ 1166326 w 1203649"/>
                <a:gd name="connsiteY12" fmla="*/ 74644 h 111967"/>
                <a:gd name="connsiteX13" fmla="*/ 1184988 w 1203649"/>
                <a:gd name="connsiteY13" fmla="*/ 93306 h 111967"/>
                <a:gd name="connsiteX14" fmla="*/ 1203649 w 1203649"/>
                <a:gd name="connsiteY14" fmla="*/ 111967 h 11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03649" h="111967">
                  <a:moveTo>
                    <a:pt x="0" y="111967"/>
                  </a:moveTo>
                  <a:cubicBezTo>
                    <a:pt x="15551" y="102636"/>
                    <a:pt x="30143" y="91479"/>
                    <a:pt x="46653" y="83975"/>
                  </a:cubicBezTo>
                  <a:cubicBezTo>
                    <a:pt x="71440" y="72708"/>
                    <a:pt x="120630" y="59167"/>
                    <a:pt x="149290" y="55983"/>
                  </a:cubicBezTo>
                  <a:cubicBezTo>
                    <a:pt x="189594" y="51505"/>
                    <a:pt x="230219" y="50498"/>
                    <a:pt x="270588" y="46653"/>
                  </a:cubicBezTo>
                  <a:cubicBezTo>
                    <a:pt x="295550" y="44276"/>
                    <a:pt x="320329" y="40252"/>
                    <a:pt x="345232" y="37322"/>
                  </a:cubicBezTo>
                  <a:cubicBezTo>
                    <a:pt x="373203" y="34031"/>
                    <a:pt x="401327" y="31974"/>
                    <a:pt x="429208" y="27991"/>
                  </a:cubicBezTo>
                  <a:cubicBezTo>
                    <a:pt x="444908" y="25748"/>
                    <a:pt x="460035" y="19682"/>
                    <a:pt x="475861" y="18661"/>
                  </a:cubicBezTo>
                  <a:cubicBezTo>
                    <a:pt x="556618" y="13451"/>
                    <a:pt x="637592" y="12440"/>
                    <a:pt x="718457" y="9330"/>
                  </a:cubicBezTo>
                  <a:cubicBezTo>
                    <a:pt x="737118" y="6220"/>
                    <a:pt x="755522" y="0"/>
                    <a:pt x="774441" y="0"/>
                  </a:cubicBezTo>
                  <a:cubicBezTo>
                    <a:pt x="1012385" y="0"/>
                    <a:pt x="851674" y="2833"/>
                    <a:pt x="970383" y="18661"/>
                  </a:cubicBezTo>
                  <a:cubicBezTo>
                    <a:pt x="1034926" y="27267"/>
                    <a:pt x="1061661" y="24430"/>
                    <a:pt x="1119673" y="37322"/>
                  </a:cubicBezTo>
                  <a:cubicBezTo>
                    <a:pt x="1129274" y="39456"/>
                    <a:pt x="1138334" y="43543"/>
                    <a:pt x="1147665" y="46653"/>
                  </a:cubicBezTo>
                  <a:cubicBezTo>
                    <a:pt x="1153885" y="55983"/>
                    <a:pt x="1159321" y="65888"/>
                    <a:pt x="1166326" y="74644"/>
                  </a:cubicBezTo>
                  <a:cubicBezTo>
                    <a:pt x="1171822" y="81514"/>
                    <a:pt x="1178767" y="87085"/>
                    <a:pt x="1184988" y="93306"/>
                  </a:cubicBezTo>
                  <a:lnTo>
                    <a:pt x="1203649" y="111967"/>
                  </a:lnTo>
                </a:path>
              </a:pathLst>
            </a:cu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cxnSpLocks/>
              <a:endCxn id="14" idx="13"/>
            </p:cNvCxnSpPr>
            <p:nvPr/>
          </p:nvCxnSpPr>
          <p:spPr>
            <a:xfrm>
              <a:off x="9526555" y="1464906"/>
              <a:ext cx="37323" cy="25192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 flipV="1">
              <a:off x="9349273" y="1735494"/>
              <a:ext cx="233266" cy="7464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2514851">
            <a:off x="6545257" y="2972983"/>
            <a:ext cx="1203649" cy="345233"/>
            <a:chOff x="8378890" y="1464906"/>
            <a:chExt cx="1203649" cy="345233"/>
          </a:xfrm>
        </p:grpSpPr>
        <p:sp>
          <p:nvSpPr>
            <p:cNvPr id="18" name="Freeform: Shape 17"/>
            <p:cNvSpPr/>
            <p:nvPr/>
          </p:nvSpPr>
          <p:spPr>
            <a:xfrm>
              <a:off x="8378890" y="1623527"/>
              <a:ext cx="1203649" cy="111967"/>
            </a:xfrm>
            <a:custGeom>
              <a:avLst/>
              <a:gdLst>
                <a:gd name="connsiteX0" fmla="*/ 0 w 1203649"/>
                <a:gd name="connsiteY0" fmla="*/ 111967 h 111967"/>
                <a:gd name="connsiteX1" fmla="*/ 46653 w 1203649"/>
                <a:gd name="connsiteY1" fmla="*/ 83975 h 111967"/>
                <a:gd name="connsiteX2" fmla="*/ 149290 w 1203649"/>
                <a:gd name="connsiteY2" fmla="*/ 55983 h 111967"/>
                <a:gd name="connsiteX3" fmla="*/ 270588 w 1203649"/>
                <a:gd name="connsiteY3" fmla="*/ 46653 h 111967"/>
                <a:gd name="connsiteX4" fmla="*/ 345232 w 1203649"/>
                <a:gd name="connsiteY4" fmla="*/ 37322 h 111967"/>
                <a:gd name="connsiteX5" fmla="*/ 429208 w 1203649"/>
                <a:gd name="connsiteY5" fmla="*/ 27991 h 111967"/>
                <a:gd name="connsiteX6" fmla="*/ 475861 w 1203649"/>
                <a:gd name="connsiteY6" fmla="*/ 18661 h 111967"/>
                <a:gd name="connsiteX7" fmla="*/ 718457 w 1203649"/>
                <a:gd name="connsiteY7" fmla="*/ 9330 h 111967"/>
                <a:gd name="connsiteX8" fmla="*/ 774441 w 1203649"/>
                <a:gd name="connsiteY8" fmla="*/ 0 h 111967"/>
                <a:gd name="connsiteX9" fmla="*/ 970383 w 1203649"/>
                <a:gd name="connsiteY9" fmla="*/ 18661 h 111967"/>
                <a:gd name="connsiteX10" fmla="*/ 1119673 w 1203649"/>
                <a:gd name="connsiteY10" fmla="*/ 37322 h 111967"/>
                <a:gd name="connsiteX11" fmla="*/ 1147665 w 1203649"/>
                <a:gd name="connsiteY11" fmla="*/ 46653 h 111967"/>
                <a:gd name="connsiteX12" fmla="*/ 1166326 w 1203649"/>
                <a:gd name="connsiteY12" fmla="*/ 74644 h 111967"/>
                <a:gd name="connsiteX13" fmla="*/ 1184988 w 1203649"/>
                <a:gd name="connsiteY13" fmla="*/ 93306 h 111967"/>
                <a:gd name="connsiteX14" fmla="*/ 1203649 w 1203649"/>
                <a:gd name="connsiteY14" fmla="*/ 111967 h 11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03649" h="111967">
                  <a:moveTo>
                    <a:pt x="0" y="111967"/>
                  </a:moveTo>
                  <a:cubicBezTo>
                    <a:pt x="15551" y="102636"/>
                    <a:pt x="30143" y="91479"/>
                    <a:pt x="46653" y="83975"/>
                  </a:cubicBezTo>
                  <a:cubicBezTo>
                    <a:pt x="71440" y="72708"/>
                    <a:pt x="120630" y="59167"/>
                    <a:pt x="149290" y="55983"/>
                  </a:cubicBezTo>
                  <a:cubicBezTo>
                    <a:pt x="189594" y="51505"/>
                    <a:pt x="230219" y="50498"/>
                    <a:pt x="270588" y="46653"/>
                  </a:cubicBezTo>
                  <a:cubicBezTo>
                    <a:pt x="295550" y="44276"/>
                    <a:pt x="320329" y="40252"/>
                    <a:pt x="345232" y="37322"/>
                  </a:cubicBezTo>
                  <a:cubicBezTo>
                    <a:pt x="373203" y="34031"/>
                    <a:pt x="401327" y="31974"/>
                    <a:pt x="429208" y="27991"/>
                  </a:cubicBezTo>
                  <a:cubicBezTo>
                    <a:pt x="444908" y="25748"/>
                    <a:pt x="460035" y="19682"/>
                    <a:pt x="475861" y="18661"/>
                  </a:cubicBezTo>
                  <a:cubicBezTo>
                    <a:pt x="556618" y="13451"/>
                    <a:pt x="637592" y="12440"/>
                    <a:pt x="718457" y="9330"/>
                  </a:cubicBezTo>
                  <a:cubicBezTo>
                    <a:pt x="737118" y="6220"/>
                    <a:pt x="755522" y="0"/>
                    <a:pt x="774441" y="0"/>
                  </a:cubicBezTo>
                  <a:cubicBezTo>
                    <a:pt x="1012385" y="0"/>
                    <a:pt x="851674" y="2833"/>
                    <a:pt x="970383" y="18661"/>
                  </a:cubicBezTo>
                  <a:cubicBezTo>
                    <a:pt x="1034926" y="27267"/>
                    <a:pt x="1061661" y="24430"/>
                    <a:pt x="1119673" y="37322"/>
                  </a:cubicBezTo>
                  <a:cubicBezTo>
                    <a:pt x="1129274" y="39456"/>
                    <a:pt x="1138334" y="43543"/>
                    <a:pt x="1147665" y="46653"/>
                  </a:cubicBezTo>
                  <a:cubicBezTo>
                    <a:pt x="1153885" y="55983"/>
                    <a:pt x="1159321" y="65888"/>
                    <a:pt x="1166326" y="74644"/>
                  </a:cubicBezTo>
                  <a:cubicBezTo>
                    <a:pt x="1171822" y="81514"/>
                    <a:pt x="1178767" y="87085"/>
                    <a:pt x="1184988" y="93306"/>
                  </a:cubicBezTo>
                  <a:lnTo>
                    <a:pt x="1203649" y="111967"/>
                  </a:lnTo>
                </a:path>
              </a:pathLst>
            </a:cu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cxnSpLocks/>
              <a:endCxn id="18" idx="13"/>
            </p:cNvCxnSpPr>
            <p:nvPr/>
          </p:nvCxnSpPr>
          <p:spPr>
            <a:xfrm>
              <a:off x="9526555" y="1464906"/>
              <a:ext cx="37323" cy="25192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flipV="1">
              <a:off x="9349273" y="1735494"/>
              <a:ext cx="233266" cy="7464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146041" y="4040155"/>
            <a:ext cx="87800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Relatively sun moves 1</a:t>
            </a:r>
            <a:r>
              <a:rPr lang="en-US" baseline="30000" dirty="0"/>
              <a:t>0 </a:t>
            </a:r>
            <a:r>
              <a:rPr lang="en-US" dirty="0"/>
              <a:t> for approximately 4 minutes w.r.t earth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For a single frame altitude angle of sun can be calculated, but its not enough to determine time (it might be on either side) and loc.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Two frames, that can be used to differentiate the change by a significant amount will be able to determine time, but not location.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need at least 3 frames to determine location. More frames would reduce the noise effect and make it robust.</a:t>
            </a:r>
          </a:p>
        </p:txBody>
      </p:sp>
    </p:spTree>
    <p:extLst>
      <p:ext uri="{BB962C8B-B14F-4D97-AF65-F5344CB8AC3E}">
        <p14:creationId xmlns:p14="http://schemas.microsoft.com/office/powerpoint/2010/main" val="3947484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010715" y="436450"/>
            <a:ext cx="8911687" cy="63552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Theory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715" y="1071973"/>
            <a:ext cx="3643636" cy="21097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266" y="1071973"/>
            <a:ext cx="3308622" cy="2113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10715" y="3461657"/>
                <a:ext cx="838917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r>
                  <a:rPr lang="en-US" dirty="0"/>
                  <a:t>Above fig. shows rays, shadow points,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inf</a:t>
                </a:r>
                <a:r>
                  <a:rPr lang="en-US" dirty="0"/>
                  <a:t> for all three frames.</a:t>
                </a:r>
              </a:p>
              <a:p>
                <a:pPr>
                  <a:buClr>
                    <a:schemeClr val="accent1"/>
                  </a:buClr>
                </a:pPr>
                <a:endParaRPr lang="en-US" dirty="0"/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r>
                  <a:rPr lang="en-US" dirty="0"/>
                  <a:t>Calculating Altitude Angle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):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715" y="3461657"/>
                <a:ext cx="8389173" cy="1200329"/>
              </a:xfrm>
              <a:prstGeom prst="rect">
                <a:avLst/>
              </a:prstGeom>
              <a:blipFill>
                <a:blip r:embed="rId4"/>
                <a:stretch>
                  <a:fillRect l="-509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463040" y="4384987"/>
                <a:ext cx="517385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inf</a:t>
                </a:r>
                <a:r>
                  <a:rPr lang="en-US" dirty="0"/>
                  <a:t> from the poles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inf</a:t>
                </a:r>
                <a:r>
                  <a:rPr lang="en-US" dirty="0"/>
                  <a:t> from lines joining base points and 	shadow endpoints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inf</a:t>
                </a:r>
                <a:r>
                  <a:rPr lang="en-US" dirty="0"/>
                  <a:t> from base lines and shadow 	endpoint lines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is Image of Absolute Conic (IAC)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040" y="4384987"/>
                <a:ext cx="5173858" cy="1754326"/>
              </a:xfrm>
              <a:prstGeom prst="rect">
                <a:avLst/>
              </a:prstGeom>
              <a:blipFill>
                <a:blip r:embed="rId5"/>
                <a:stretch>
                  <a:fillRect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02025" y="4384987"/>
                <a:ext cx="3051111" cy="1002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rad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025" y="4384987"/>
                <a:ext cx="3051111" cy="10020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06977" y="5387056"/>
                <a:ext cx="3051111" cy="992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rad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977" y="5387056"/>
                <a:ext cx="3051111" cy="9928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997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010715" y="436450"/>
            <a:ext cx="8911687" cy="63552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74033" y="3781247"/>
                <a:ext cx="88827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Calculating azimuth angle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033" y="3781247"/>
                <a:ext cx="8882743" cy="369332"/>
              </a:xfrm>
              <a:prstGeom prst="rect">
                <a:avLst/>
              </a:prstGeom>
              <a:blipFill>
                <a:blip r:embed="rId2"/>
                <a:stretch>
                  <a:fillRect l="-48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74033" y="4150579"/>
                <a:ext cx="3051111" cy="1002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rad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033" y="4150579"/>
                <a:ext cx="3051111" cy="10020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74033" y="5152648"/>
                <a:ext cx="3051111" cy="100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rad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033" y="5152648"/>
                <a:ext cx="3051111" cy="1009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3519" y="4455982"/>
                <a:ext cx="5131836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are vanishing points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519" y="4455982"/>
                <a:ext cx="5131836" cy="391261"/>
              </a:xfrm>
              <a:prstGeom prst="rect">
                <a:avLst/>
              </a:prstGeom>
              <a:blipFill>
                <a:blip r:embed="rId5"/>
                <a:stretch>
                  <a:fillRect l="-1069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174033" y="1068501"/>
            <a:ext cx="404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Calculation Time:</a:t>
            </a:r>
          </a:p>
        </p:txBody>
      </p:sp>
      <p:pic>
        <p:nvPicPr>
          <p:cNvPr id="2050" name="Picture 2" descr="Image result for sun altitude ang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026" y="1377376"/>
            <a:ext cx="25717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un altitude angl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2"/>
          <a:stretch/>
        </p:blipFill>
        <p:spPr bwMode="auto">
          <a:xfrm>
            <a:off x="6170070" y="1437833"/>
            <a:ext cx="2201487" cy="172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74033" y="1530220"/>
            <a:ext cx="38825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Altitude angle ranges from </a:t>
            </a:r>
          </a:p>
          <a:p>
            <a:r>
              <a:rPr lang="en-US" sz="1600" dirty="0"/>
              <a:t>	0 (Sun rise) -&gt; 180 (Sun 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Dividing the angles into segments and finding the segment to the angle found earlier. From the choices, select the time based on the shift.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05372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010715" y="436450"/>
            <a:ext cx="8911687" cy="63552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10715" y="1071973"/>
                <a:ext cx="40494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Calculation of Latitude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715" y="1071973"/>
                <a:ext cx="4049486" cy="369332"/>
              </a:xfrm>
              <a:prstGeom prst="rect">
                <a:avLst/>
              </a:prstGeom>
              <a:blipFill>
                <a:blip r:embed="rId2"/>
                <a:stretch>
                  <a:fillRect l="-105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74641" y="1568996"/>
                <a:ext cx="29521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641" y="1568996"/>
                <a:ext cx="2952155" cy="276999"/>
              </a:xfrm>
              <a:prstGeom prst="rect">
                <a:avLst/>
              </a:prstGeom>
              <a:blipFill>
                <a:blip r:embed="rId3"/>
                <a:stretch>
                  <a:fillRect l="-1446" r="-227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94315" y="2076828"/>
                <a:ext cx="226311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315" y="2076828"/>
                <a:ext cx="2263119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374641" y="2203337"/>
            <a:ext cx="101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4807" y="2203337"/>
            <a:ext cx="690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702422" y="1071973"/>
                <a:ext cx="3219980" cy="2723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func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func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func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func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422" y="1071973"/>
                <a:ext cx="3219980" cy="27230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010715" y="3795026"/>
            <a:ext cx="412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Calculating Day Number: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74641" y="4292049"/>
                <a:ext cx="275915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641" y="4292049"/>
                <a:ext cx="2759152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326797" y="4292049"/>
                <a:ext cx="559560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284 : number of days from first 					equinox to Jan 1</a:t>
                </a:r>
                <a:r>
                  <a:rPr lang="en-US" baseline="30000" dirty="0"/>
                  <a:t>st</a:t>
                </a:r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=23.45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:</m:t>
                    </m:r>
                  </m:oMath>
                </a14:m>
                <a:r>
                  <a:rPr lang="en-US" dirty="0"/>
                  <a:t> max. absolute declination angle of 			earth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: declination angle, calculated from Eqn.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797" y="4292049"/>
                <a:ext cx="5595606" cy="1477328"/>
              </a:xfrm>
              <a:prstGeom prst="rect">
                <a:avLst/>
              </a:prstGeom>
              <a:blipFill>
                <a:blip r:embed="rId7"/>
                <a:stretch>
                  <a:fillRect l="-980"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80859" y="5897068"/>
                <a:ext cx="7041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− 2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∗(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−1)+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859" y="5897068"/>
                <a:ext cx="7041543" cy="276999"/>
              </a:xfrm>
              <a:prstGeom prst="rect">
                <a:avLst/>
              </a:prstGeom>
              <a:blipFill>
                <a:blip r:embed="rId8"/>
                <a:stretch>
                  <a:fillRect l="-606" r="-17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347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010715" y="436450"/>
            <a:ext cx="8911687" cy="63552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90057" y="1278294"/>
                <a:ext cx="7053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Calculating longitude(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):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057" y="1278294"/>
                <a:ext cx="7053943" cy="369332"/>
              </a:xfrm>
              <a:prstGeom prst="rect">
                <a:avLst/>
              </a:prstGeom>
              <a:blipFill>
                <a:blip r:embed="rId2"/>
                <a:stretch>
                  <a:fillRect l="-60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90057" y="1853947"/>
                <a:ext cx="2087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 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057" y="1853947"/>
                <a:ext cx="2087110" cy="276999"/>
              </a:xfrm>
              <a:prstGeom prst="rect">
                <a:avLst/>
              </a:prstGeom>
              <a:blipFill>
                <a:blip r:embed="rId3"/>
                <a:stretch>
                  <a:fillRect l="-877" r="-2339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95935" y="1763486"/>
                <a:ext cx="55703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are known location longitude and </a:t>
                </a:r>
                <a:r>
                  <a:rPr lang="en-US" dirty="0" err="1"/>
                  <a:t>hourangle</a:t>
                </a:r>
                <a:r>
                  <a:rPr lang="en-US" dirty="0"/>
                  <a:t>. In here Greenwich longitude is considered for easy information (Link provided to user during input).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935" y="1763486"/>
                <a:ext cx="5570375" cy="1200329"/>
              </a:xfrm>
              <a:prstGeom prst="rect">
                <a:avLst/>
              </a:prstGeom>
              <a:blipFill>
                <a:blip r:embed="rId4"/>
                <a:stretch>
                  <a:fillRect l="-985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90057" y="3285996"/>
                <a:ext cx="8350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ℏ</m:t>
                    </m:r>
                  </m:oMath>
                </a14:m>
                <a:r>
                  <a:rPr lang="en-US" dirty="0"/>
                  <a:t> is the local hour angle, can be calculated from equation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057" y="3285996"/>
                <a:ext cx="8350898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749770" y="3734937"/>
                <a:ext cx="30314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770" y="3734937"/>
                <a:ext cx="3031471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1457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255" y="439831"/>
            <a:ext cx="8911687" cy="693154"/>
          </a:xfrm>
        </p:spPr>
        <p:txBody>
          <a:bodyPr/>
          <a:lstStyle/>
          <a:p>
            <a:pPr algn="ctr"/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52940"/>
            <a:ext cx="8915400" cy="643812"/>
          </a:xfrm>
        </p:spPr>
        <p:txBody>
          <a:bodyPr/>
          <a:lstStyle/>
          <a:p>
            <a:r>
              <a:rPr lang="en-US" dirty="0"/>
              <a:t>It has been implemented as a system, that prompts step-by-step instructions to user. On running, a prompt will be shown for user to select.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269" y="1996752"/>
            <a:ext cx="64008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934" y="4260204"/>
            <a:ext cx="4422677" cy="2209800"/>
          </a:xfrm>
          <a:prstGeom prst="rect">
            <a:avLst/>
          </a:prstGeom>
        </p:spPr>
      </p:pic>
      <p:cxnSp>
        <p:nvCxnSpPr>
          <p:cNvPr id="7" name="Connector: Elbow 6"/>
          <p:cNvCxnSpPr>
            <a:stCxn id="4" idx="3"/>
          </p:cNvCxnSpPr>
          <p:nvPr/>
        </p:nvCxnSpPr>
        <p:spPr>
          <a:xfrm>
            <a:off x="9937069" y="3082602"/>
            <a:ext cx="811796" cy="11776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73619" y="280618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13" y="4269535"/>
            <a:ext cx="4096431" cy="2171700"/>
          </a:xfrm>
          <a:prstGeom prst="rect">
            <a:avLst/>
          </a:prstGeom>
        </p:spPr>
      </p:pic>
      <p:cxnSp>
        <p:nvCxnSpPr>
          <p:cNvPr id="11" name="Connector: Elbow 10"/>
          <p:cNvCxnSpPr>
            <a:stCxn id="4" idx="1"/>
          </p:cNvCxnSpPr>
          <p:nvPr/>
        </p:nvCxnSpPr>
        <p:spPr>
          <a:xfrm rot="10800000" flipV="1">
            <a:off x="2589213" y="3082602"/>
            <a:ext cx="947057" cy="11776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62065" y="280618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Pictures</a:t>
            </a:r>
          </a:p>
        </p:txBody>
      </p:sp>
      <p:cxnSp>
        <p:nvCxnSpPr>
          <p:cNvPr id="14" name="Straight Arrow Connector 13"/>
          <p:cNvCxnSpPr>
            <a:stCxn id="5" idx="1"/>
            <a:endCxn id="9" idx="3"/>
          </p:cNvCxnSpPr>
          <p:nvPr/>
        </p:nvCxnSpPr>
        <p:spPr>
          <a:xfrm flipH="1" flipV="1">
            <a:off x="4646644" y="5355385"/>
            <a:ext cx="2435290" cy="9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47251" y="5032219"/>
            <a:ext cx="203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converting video to frames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01477" y="5688270"/>
            <a:ext cx="2325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Location saved will be shown in a GUI before selection</a:t>
            </a:r>
          </a:p>
        </p:txBody>
      </p:sp>
    </p:spTree>
    <p:extLst>
      <p:ext uri="{BB962C8B-B14F-4D97-AF65-F5344CB8AC3E}">
        <p14:creationId xmlns:p14="http://schemas.microsoft.com/office/powerpoint/2010/main" val="169271075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3625</TotalTime>
  <Words>760</Words>
  <Application>Microsoft Office PowerPoint</Application>
  <PresentationFormat>Widescreen</PresentationFormat>
  <Paragraphs>99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Cambria Math</vt:lpstr>
      <vt:lpstr>Century Gothic</vt:lpstr>
      <vt:lpstr>Wingdings</vt:lpstr>
      <vt:lpstr>Wingdings 3</vt:lpstr>
      <vt:lpstr>Wisp</vt:lpstr>
      <vt:lpstr>Estimating Time and Location from solar shadows</vt:lpstr>
      <vt:lpstr>Introduction</vt:lpstr>
      <vt:lpstr>Related Work</vt:lpstr>
      <vt:lpstr>Theory</vt:lpstr>
      <vt:lpstr>PowerPoint Presentation</vt:lpstr>
      <vt:lpstr>PowerPoint Presentation</vt:lpstr>
      <vt:lpstr>PowerPoint Presentation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Advantages</vt:lpstr>
      <vt:lpstr>Disadvantages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Estimating Time and Location from solar shadows</dc:title>
  <dc:creator>LeelKrrish G</dc:creator>
  <cp:lastModifiedBy>LeelKrrish G</cp:lastModifiedBy>
  <cp:revision>14</cp:revision>
  <dcterms:created xsi:type="dcterms:W3CDTF">2017-05-07T23:19:02Z</dcterms:created>
  <dcterms:modified xsi:type="dcterms:W3CDTF">2017-05-22T22:16:21Z</dcterms:modified>
</cp:coreProperties>
</file>